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8" r:id="rId4"/>
    <p:sldId id="276" r:id="rId5"/>
    <p:sldId id="258" r:id="rId6"/>
    <p:sldId id="264" r:id="rId7"/>
    <p:sldId id="279" r:id="rId8"/>
    <p:sldId id="268" r:id="rId9"/>
    <p:sldId id="261" r:id="rId10"/>
    <p:sldId id="263" r:id="rId11"/>
    <p:sldId id="265" r:id="rId12"/>
    <p:sldId id="273" r:id="rId13"/>
    <p:sldId id="287" r:id="rId14"/>
    <p:sldId id="282" r:id="rId15"/>
    <p:sldId id="283" r:id="rId16"/>
    <p:sldId id="284" r:id="rId17"/>
    <p:sldId id="285" r:id="rId18"/>
    <p:sldId id="286" r:id="rId19"/>
    <p:sldId id="288" r:id="rId20"/>
    <p:sldId id="289" r:id="rId21"/>
    <p:sldId id="277" r:id="rId22"/>
    <p:sldId id="266" r:id="rId23"/>
    <p:sldId id="267" r:id="rId24"/>
    <p:sldId id="281" r:id="rId25"/>
    <p:sldId id="269" r:id="rId26"/>
    <p:sldId id="270" r:id="rId27"/>
  </p:sldIdLst>
  <p:sldSz cx="18288000" cy="10287000"/>
  <p:notesSz cx="6858000" cy="9144000"/>
  <p:embeddedFontLst>
    <p:embeddedFont>
      <p:font typeface="Aharoni" panose="02010803020104030203" pitchFamily="2" charset="-79"/>
      <p:bold r:id="rId29"/>
    </p:embeddedFont>
    <p:embeddedFont>
      <p:font typeface="Bodoni MT" panose="02070603080606020203" pitchFamily="18" charset="0"/>
      <p:regular r:id="rId30"/>
      <p:bold r:id="rId31"/>
      <p:italic r:id="rId32"/>
      <p:boldItalic r:id="rId33"/>
    </p:embeddedFont>
    <p:embeddedFont>
      <p:font typeface="Bodoni MT Black" panose="02070A03080606020203" pitchFamily="18" charset="0"/>
      <p:bold r:id="rId34"/>
      <p:boldItalic r:id="rId35"/>
    </p:embeddedFont>
    <p:embeddedFont>
      <p:font typeface="Browallia New" panose="020B0604020202020204" pitchFamily="34" charset="-34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TH SarabunPSK" panose="020B0500040200020003" pitchFamily="34" charset="-34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97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ไม่มีสไตล์ ไม่มีเส้นตาราง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สไตล์สีปานกลาง 1 - เน้น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041AA-524A-4059-9B8F-2DB979B50492}" type="datetimeFigureOut">
              <a:rPr lang="th-TH" smtClean="0"/>
              <a:t>27/02/65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609EB-3933-4D75-BCDE-F2B00355202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62600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57E6-1F9E-44E0-94D6-B93C79172091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6E5C-C4DD-40A7-A6BD-D34A1318AF01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5D880-EEDB-400C-9F30-E69FE347E10A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B4C5C-B802-4284-951A-01AB15619105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071BD-D181-4ACA-9A31-D6EF8178CA3A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2213-6F25-48EC-BB55-41844E182553}" type="datetime1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8F70B-113D-41D0-A7D2-0F442ACAEB1B}" type="datetime1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871CB-6BE8-4633-A376-7D702A4AF472}" type="datetime1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4F03C-D9B5-4E21-82A0-0327BDAFEEAE}" type="datetime1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9019-BFB0-4364-B91B-84A49168ACBC}" type="datetime1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211D7-BD2A-4439-B183-0E2EB10179B8}" type="datetime1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98821-86EF-4E20-809A-C862DCCC2039}" type="datetime1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9525"/>
            <a:ext cx="8522573" cy="10547804"/>
          </a:xfrm>
          <a:prstGeom prst="rect">
            <a:avLst/>
          </a:prstGeom>
          <a:solidFill>
            <a:srgbClr val="F5F7F0">
              <a:alpha val="14901"/>
            </a:srgbClr>
          </a:solidFill>
        </p:spPr>
        <p:txBody>
          <a:bodyPr/>
          <a:lstStyle/>
          <a:p>
            <a:endParaRPr lang="th-TH" dirty="0">
              <a:latin typeface="Light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95350" y="1069422"/>
            <a:ext cx="7048500" cy="2537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50"/>
              </a:lnSpc>
            </a:pPr>
            <a:r>
              <a:rPr lang="th-TH" sz="8800" spc="225" dirty="0">
                <a:solidFill>
                  <a:srgbClr val="F5F7F0"/>
                </a:solidFill>
                <a:latin typeface="Light Bold"/>
                <a:cs typeface="ฟ้อนต์ Light Bold"/>
              </a:rPr>
              <a:t>หอพัก</a:t>
            </a:r>
          </a:p>
          <a:p>
            <a:pPr>
              <a:lnSpc>
                <a:spcPts val="9750"/>
              </a:lnSpc>
            </a:pPr>
            <a:r>
              <a:rPr lang="th-TH" sz="8800" spc="225" dirty="0">
                <a:solidFill>
                  <a:srgbClr val="F5F7F0"/>
                </a:solidFill>
                <a:latin typeface="Light Bold"/>
                <a:cs typeface="ฟ้อนต์ Light Bold"/>
              </a:rPr>
              <a:t>แกรนด์พาเลส </a:t>
            </a:r>
            <a:endParaRPr lang="en-US" sz="8800" spc="225" dirty="0">
              <a:solidFill>
                <a:srgbClr val="F5F7F0"/>
              </a:solidFill>
              <a:latin typeface="Light Bold"/>
              <a:cs typeface="ฟ้อนต์ Light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432971" y="8143853"/>
            <a:ext cx="7826329" cy="548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00"/>
              </a:lnSpc>
            </a:pPr>
            <a:r>
              <a:rPr lang="th-TH" sz="3000" spc="30" dirty="0">
                <a:solidFill>
                  <a:srgbClr val="F5F7F0"/>
                </a:solidFill>
                <a:latin typeface="Light Bold"/>
                <a:cs typeface="ฟ้อนต์ Light"/>
              </a:rPr>
              <a:t>กลุ่ม-กะเพราไก่น้องบีม</a:t>
            </a:r>
            <a:endParaRPr lang="en-US" sz="3000" spc="30" dirty="0">
              <a:solidFill>
                <a:srgbClr val="F5F7F0"/>
              </a:solidFill>
              <a:latin typeface="Light Bold"/>
              <a:cs typeface="ฟ้อนต์ Light"/>
            </a:endParaRPr>
          </a:p>
        </p:txBody>
      </p:sp>
      <p:pic>
        <p:nvPicPr>
          <p:cNvPr id="7" name="รูปภาพ 6" descr="รูปภาพประกอบด้วย กลางแจ้ง, อาคาร, ท้องฟ้า, ถนน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AC9F935A-9830-418A-91F5-5AB902B59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700" y="723900"/>
            <a:ext cx="9372600" cy="6223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04837B4C-9E86-4304-9488-7D0D08650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Light Bold"/>
              </a:rPr>
              <a:pPr/>
              <a:t>1</a:t>
            </a:fld>
            <a:endParaRPr lang="en-US">
              <a:latin typeface="Ligh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427104" y="1028700"/>
            <a:ext cx="3969515" cy="7287556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5" name="TextBox 5"/>
          <p:cNvSpPr txBox="1"/>
          <p:nvPr/>
        </p:nvSpPr>
        <p:spPr>
          <a:xfrm>
            <a:off x="1276350" y="454924"/>
            <a:ext cx="7826326" cy="1147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200" b="1" spc="225" dirty="0">
                <a:solidFill>
                  <a:srgbClr val="3097A8"/>
                </a:solidFill>
                <a:latin typeface="Bodoni MT" panose="02070603080606020203" pitchFamily="18" charset="0"/>
                <a:cs typeface="ฟ้อนต์ Light Bold"/>
              </a:rPr>
              <a:t>ERD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2772EBCE-F245-4B3D-8A14-BDC348323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1714500"/>
            <a:ext cx="5407489" cy="3794580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72ADF91C-B7D4-4AC3-B648-7F5E25290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466" y="1701800"/>
            <a:ext cx="3615997" cy="3715748"/>
          </a:xfrm>
          <a:prstGeom prst="rect">
            <a:avLst/>
          </a:prstGeom>
        </p:spPr>
      </p:pic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8369F98A-97B9-42F3-80EB-C97B5E136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3600" y="1602476"/>
            <a:ext cx="2819400" cy="3884795"/>
          </a:xfrm>
          <a:prstGeom prst="rect">
            <a:avLst/>
          </a:prstGeom>
        </p:spPr>
      </p:pic>
      <p:cxnSp>
        <p:nvCxnSpPr>
          <p:cNvPr id="8" name="ตัวเชื่อมต่อตรง 7">
            <a:extLst>
              <a:ext uri="{FF2B5EF4-FFF2-40B4-BE49-F238E27FC236}">
                <a16:creationId xmlns:a16="http://schemas.microsoft.com/office/drawing/2014/main" id="{53D4B935-DCD6-49E6-8BDA-EFD9CF62A0F5}"/>
              </a:ext>
            </a:extLst>
          </p:cNvPr>
          <p:cNvCxnSpPr/>
          <p:nvPr/>
        </p:nvCxnSpPr>
        <p:spPr>
          <a:xfrm>
            <a:off x="6396619" y="3467100"/>
            <a:ext cx="175678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ตัวเชื่อมต่อตรง 8">
            <a:extLst>
              <a:ext uri="{FF2B5EF4-FFF2-40B4-BE49-F238E27FC236}">
                <a16:creationId xmlns:a16="http://schemas.microsoft.com/office/drawing/2014/main" id="{4C582D97-7501-4A00-9B3B-A25EBA3901E2}"/>
              </a:ext>
            </a:extLst>
          </p:cNvPr>
          <p:cNvCxnSpPr>
            <a:cxnSpLocks/>
          </p:cNvCxnSpPr>
          <p:nvPr/>
        </p:nvCxnSpPr>
        <p:spPr>
          <a:xfrm>
            <a:off x="11353800" y="3467100"/>
            <a:ext cx="23622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ตัวเชื่อมต่อตรง 11">
            <a:extLst>
              <a:ext uri="{FF2B5EF4-FFF2-40B4-BE49-F238E27FC236}">
                <a16:creationId xmlns:a16="http://schemas.microsoft.com/office/drawing/2014/main" id="{0A5C9CC3-BF1E-4B6F-97BF-C2F8C0188324}"/>
              </a:ext>
            </a:extLst>
          </p:cNvPr>
          <p:cNvCxnSpPr/>
          <p:nvPr/>
        </p:nvCxnSpPr>
        <p:spPr>
          <a:xfrm>
            <a:off x="6553200" y="3284220"/>
            <a:ext cx="0" cy="381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ตัวเชื่อมต่อตรง 12">
            <a:extLst>
              <a:ext uri="{FF2B5EF4-FFF2-40B4-BE49-F238E27FC236}">
                <a16:creationId xmlns:a16="http://schemas.microsoft.com/office/drawing/2014/main" id="{8DCF57D9-D405-4EA1-897B-CEC21E72DC6B}"/>
              </a:ext>
            </a:extLst>
          </p:cNvPr>
          <p:cNvCxnSpPr/>
          <p:nvPr/>
        </p:nvCxnSpPr>
        <p:spPr>
          <a:xfrm>
            <a:off x="6664618" y="3276600"/>
            <a:ext cx="0" cy="381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ตัวเชื่อมต่อตรง 14">
            <a:extLst>
              <a:ext uri="{FF2B5EF4-FFF2-40B4-BE49-F238E27FC236}">
                <a16:creationId xmlns:a16="http://schemas.microsoft.com/office/drawing/2014/main" id="{38545FA1-A38A-47E3-970B-1B86CB0BB560}"/>
              </a:ext>
            </a:extLst>
          </p:cNvPr>
          <p:cNvCxnSpPr/>
          <p:nvPr/>
        </p:nvCxnSpPr>
        <p:spPr>
          <a:xfrm>
            <a:off x="7772400" y="3276600"/>
            <a:ext cx="0" cy="381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ตัวเชื่อมต่อตรง 18">
            <a:extLst>
              <a:ext uri="{FF2B5EF4-FFF2-40B4-BE49-F238E27FC236}">
                <a16:creationId xmlns:a16="http://schemas.microsoft.com/office/drawing/2014/main" id="{47B94FB3-3FF3-42D4-8A22-EE4393273DE7}"/>
              </a:ext>
            </a:extLst>
          </p:cNvPr>
          <p:cNvCxnSpPr/>
          <p:nvPr/>
        </p:nvCxnSpPr>
        <p:spPr>
          <a:xfrm flipV="1">
            <a:off x="7848600" y="3238500"/>
            <a:ext cx="228600" cy="2286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ตัวเชื่อมต่อตรง 20">
            <a:extLst>
              <a:ext uri="{FF2B5EF4-FFF2-40B4-BE49-F238E27FC236}">
                <a16:creationId xmlns:a16="http://schemas.microsoft.com/office/drawing/2014/main" id="{9BA4F348-32F4-4D3C-B10F-E3ACF1D3BD66}"/>
              </a:ext>
            </a:extLst>
          </p:cNvPr>
          <p:cNvCxnSpPr>
            <a:cxnSpLocks/>
          </p:cNvCxnSpPr>
          <p:nvPr/>
        </p:nvCxnSpPr>
        <p:spPr>
          <a:xfrm>
            <a:off x="7848600" y="3467100"/>
            <a:ext cx="228600" cy="2286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ตัวเชื่อมต่อตรง 24">
            <a:extLst>
              <a:ext uri="{FF2B5EF4-FFF2-40B4-BE49-F238E27FC236}">
                <a16:creationId xmlns:a16="http://schemas.microsoft.com/office/drawing/2014/main" id="{F392A42E-4F59-4BDC-8516-83072E6AC7B5}"/>
              </a:ext>
            </a:extLst>
          </p:cNvPr>
          <p:cNvCxnSpPr>
            <a:cxnSpLocks/>
          </p:cNvCxnSpPr>
          <p:nvPr/>
        </p:nvCxnSpPr>
        <p:spPr>
          <a:xfrm>
            <a:off x="11591463" y="3238500"/>
            <a:ext cx="0" cy="4572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ตัวเชื่อมต่อตรง 27">
            <a:extLst>
              <a:ext uri="{FF2B5EF4-FFF2-40B4-BE49-F238E27FC236}">
                <a16:creationId xmlns:a16="http://schemas.microsoft.com/office/drawing/2014/main" id="{1DF5F3E7-70DC-4A14-81B0-F1A4264FA1E7}"/>
              </a:ext>
            </a:extLst>
          </p:cNvPr>
          <p:cNvCxnSpPr>
            <a:cxnSpLocks/>
          </p:cNvCxnSpPr>
          <p:nvPr/>
        </p:nvCxnSpPr>
        <p:spPr>
          <a:xfrm>
            <a:off x="11734800" y="3238500"/>
            <a:ext cx="0" cy="4572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ตัวเชื่อมต่อตรง 28">
            <a:extLst>
              <a:ext uri="{FF2B5EF4-FFF2-40B4-BE49-F238E27FC236}">
                <a16:creationId xmlns:a16="http://schemas.microsoft.com/office/drawing/2014/main" id="{9EF0EAFF-6A63-4499-A7DB-3664C614142B}"/>
              </a:ext>
            </a:extLst>
          </p:cNvPr>
          <p:cNvCxnSpPr>
            <a:cxnSpLocks/>
          </p:cNvCxnSpPr>
          <p:nvPr/>
        </p:nvCxnSpPr>
        <p:spPr>
          <a:xfrm>
            <a:off x="13487400" y="3238500"/>
            <a:ext cx="0" cy="4572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ตัวเชื่อมต่อตรง 29">
            <a:extLst>
              <a:ext uri="{FF2B5EF4-FFF2-40B4-BE49-F238E27FC236}">
                <a16:creationId xmlns:a16="http://schemas.microsoft.com/office/drawing/2014/main" id="{D891111B-168D-408C-BDEE-0DB24177C43C}"/>
              </a:ext>
            </a:extLst>
          </p:cNvPr>
          <p:cNvCxnSpPr>
            <a:cxnSpLocks/>
          </p:cNvCxnSpPr>
          <p:nvPr/>
        </p:nvCxnSpPr>
        <p:spPr>
          <a:xfrm>
            <a:off x="13335000" y="3238500"/>
            <a:ext cx="0" cy="4572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F56473BC-82FE-4B40-BBE4-23401136F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9720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10</a:t>
            </a:fld>
            <a:endParaRPr lang="en-US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457200" y="1288233"/>
            <a:ext cx="14318082" cy="7621072"/>
          </a:xfrm>
          <a:prstGeom prst="rect">
            <a:avLst/>
          </a:prstGeom>
          <a:solidFill>
            <a:srgbClr val="3097A8">
              <a:alpha val="14901"/>
            </a:srgbClr>
          </a:solidFill>
        </p:spPr>
        <p:txBody>
          <a:bodyPr/>
          <a:lstStyle/>
          <a:p>
            <a:endParaRPr lang="th-TH" dirty="0"/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06595EED-FEB0-4662-8037-A240C7DAAEEC}"/>
              </a:ext>
            </a:extLst>
          </p:cNvPr>
          <p:cNvSpPr txBox="1"/>
          <p:nvPr/>
        </p:nvSpPr>
        <p:spPr>
          <a:xfrm>
            <a:off x="381000" y="571500"/>
            <a:ext cx="7315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97A8"/>
                </a:solidFill>
                <a:latin typeface="Bodoni MT" panose="02070603080606020203" pitchFamily="18" charset="0"/>
              </a:rPr>
              <a:t>User Interface</a:t>
            </a:r>
            <a:endParaRPr lang="th-TH" sz="6000" b="1" dirty="0">
              <a:solidFill>
                <a:srgbClr val="3097A8"/>
              </a:solidFill>
              <a:latin typeface="Bodoni MT" panose="02070603080606020203" pitchFamily="18" charset="0"/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7625C2E-312B-4EBF-A3E6-9D44CFAEA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27" y="1377695"/>
            <a:ext cx="6590570" cy="84902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01068EF3-784D-44C1-97CA-3B8FA5F8B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1332964"/>
            <a:ext cx="7081430" cy="76210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AE69DD4E-2E42-4661-822C-ED9F8700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68230" y="95027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11</a:t>
            </a:fld>
            <a:endParaRPr lang="en-US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12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889206E7-6C4C-44F6-AD21-4F0AC1E98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647700"/>
            <a:ext cx="6696469" cy="8763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13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0319299A-742C-499C-8CDD-9B16F7160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629526"/>
            <a:ext cx="6858000" cy="88534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6098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14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2175F596-7A94-4B02-8A0D-05FB42301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495300"/>
            <a:ext cx="6746006" cy="883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7699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15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F440795D-6A3A-43FE-8A1D-98258CBD5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266700"/>
            <a:ext cx="6750336" cy="8763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4157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16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E53200C1-A749-4736-AEF5-AA7457FC3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9" y="571500"/>
            <a:ext cx="6515695" cy="838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3388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17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99CA9133-7FE0-4089-8343-958D5361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381000"/>
            <a:ext cx="6705600" cy="8671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0227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18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396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Integration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52DEE9AB-63EB-4B35-B504-1E2742616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571500"/>
            <a:ext cx="6477000" cy="83182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7871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19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510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Unit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2905F485-AA07-4E62-8C74-66BF9FF03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571500"/>
            <a:ext cx="6288858" cy="8229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903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28356" y="1409700"/>
            <a:ext cx="16491398" cy="9591545"/>
          </a:xfrm>
          <a:prstGeom prst="rect">
            <a:avLst/>
          </a:prstGeom>
          <a:solidFill>
            <a:srgbClr val="3097A8">
              <a:alpha val="14901"/>
            </a:srgbClr>
          </a:solidFill>
        </p:spPr>
        <p:txBody>
          <a:bodyPr/>
          <a:lstStyle/>
          <a:p>
            <a:endParaRPr lang="th-TH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602529" y="411726"/>
            <a:ext cx="9622933" cy="1147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b="1" spc="225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Business Profile</a:t>
            </a:r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CE83B0D5-CAF5-4E53-8BE4-99CAF1F7C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64" y="432082"/>
            <a:ext cx="6602685" cy="4538482"/>
          </a:xfrm>
          <a:prstGeom prst="rect">
            <a:avLst/>
          </a:prstGeom>
        </p:spPr>
      </p:pic>
      <p:grpSp>
        <p:nvGrpSpPr>
          <p:cNvPr id="10" name="Group 11">
            <a:extLst>
              <a:ext uri="{FF2B5EF4-FFF2-40B4-BE49-F238E27FC236}">
                <a16:creationId xmlns:a16="http://schemas.microsoft.com/office/drawing/2014/main" id="{4B5A9080-0ABC-45A5-B626-3065574B6D85}"/>
              </a:ext>
            </a:extLst>
          </p:cNvPr>
          <p:cNvGrpSpPr/>
          <p:nvPr/>
        </p:nvGrpSpPr>
        <p:grpSpPr>
          <a:xfrm>
            <a:off x="3178594" y="5143500"/>
            <a:ext cx="14046868" cy="2920061"/>
            <a:chOff x="2008144" y="22370"/>
            <a:chExt cx="19091683" cy="3469094"/>
          </a:xfrm>
        </p:grpSpPr>
        <p:sp>
          <p:nvSpPr>
            <p:cNvPr id="11" name="TextBox 12">
              <a:extLst>
                <a:ext uri="{FF2B5EF4-FFF2-40B4-BE49-F238E27FC236}">
                  <a16:creationId xmlns:a16="http://schemas.microsoft.com/office/drawing/2014/main" id="{EA88F3A7-4893-463A-96B6-F406DD0A6E84}"/>
                </a:ext>
              </a:extLst>
            </p:cNvPr>
            <p:cNvSpPr txBox="1"/>
            <p:nvPr/>
          </p:nvSpPr>
          <p:spPr>
            <a:xfrm>
              <a:off x="2008144" y="227822"/>
              <a:ext cx="7467600" cy="8158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th-TH" sz="6600" b="1" dirty="0">
                  <a:solidFill>
                    <a:srgbClr val="3097A8"/>
                  </a:solidFill>
                  <a:latin typeface="Browallia New" panose="020B0604020202020204" pitchFamily="34" charset="-34"/>
                  <a:cs typeface="Browallia New" panose="020B0604020202020204" pitchFamily="34" charset="-34"/>
                </a:rPr>
                <a:t>หอพักแกรนด์พา</a:t>
              </a:r>
              <a:r>
                <a:rPr lang="th-TH" sz="6600" b="1" dirty="0" err="1">
                  <a:solidFill>
                    <a:srgbClr val="3097A8"/>
                  </a:solidFill>
                  <a:latin typeface="Browallia New" panose="020B0604020202020204" pitchFamily="34" charset="-34"/>
                  <a:cs typeface="Browallia New" panose="020B0604020202020204" pitchFamily="34" charset="-34"/>
                </a:rPr>
                <a:t>เล</a:t>
              </a:r>
              <a:r>
                <a:rPr lang="th-TH" sz="6600" b="1" dirty="0">
                  <a:solidFill>
                    <a:srgbClr val="3097A8"/>
                  </a:solidFill>
                  <a:latin typeface="Browallia New" panose="020B0604020202020204" pitchFamily="34" charset="-34"/>
                  <a:cs typeface="Browallia New" panose="020B0604020202020204" pitchFamily="34" charset="-34"/>
                </a:rPr>
                <a:t>ส</a:t>
              </a:r>
              <a:endParaRPr lang="en-US" sz="6600" b="1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endParaRPr>
            </a:p>
          </p:txBody>
        </p:sp>
        <p:sp>
          <p:nvSpPr>
            <p:cNvPr id="12" name="TextBox 13">
              <a:extLst>
                <a:ext uri="{FF2B5EF4-FFF2-40B4-BE49-F238E27FC236}">
                  <a16:creationId xmlns:a16="http://schemas.microsoft.com/office/drawing/2014/main" id="{5ACF4810-C8E2-49D2-A417-B75ADDD9C569}"/>
                </a:ext>
              </a:extLst>
            </p:cNvPr>
            <p:cNvSpPr txBox="1"/>
            <p:nvPr/>
          </p:nvSpPr>
          <p:spPr>
            <a:xfrm>
              <a:off x="2014120" y="1516981"/>
              <a:ext cx="6750424" cy="19744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th-TH" sz="3600" dirty="0">
                  <a:solidFill>
                    <a:srgbClr val="3097A8"/>
                  </a:solidFill>
                  <a:latin typeface="Browallia New" panose="020B0604020202020204" pitchFamily="34" charset="-34"/>
                  <a:cs typeface="Browallia New" panose="020B0604020202020204" pitchFamily="34" charset="-34"/>
                </a:rPr>
                <a:t>ที่ตั้ง : 777 หมู่ 27 ตำบลศิลา อำเภอเมือง จังหวัดขอนแก่น 44000</a:t>
              </a:r>
            </a:p>
            <a:p>
              <a:r>
                <a:rPr lang="th-TH" sz="3600" dirty="0">
                  <a:solidFill>
                    <a:srgbClr val="3097A8"/>
                  </a:solidFill>
                  <a:latin typeface="Browallia New" panose="020B0604020202020204" pitchFamily="34" charset="-34"/>
                  <a:cs typeface="Browallia New" panose="020B0604020202020204" pitchFamily="34" charset="-34"/>
                </a:rPr>
                <a:t>เบอร์ติดต่อ : 0815444005</a:t>
              </a:r>
              <a:endParaRPr lang="en-US" sz="3600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endParaRPr>
            </a:p>
          </p:txBody>
        </p:sp>
        <p:sp>
          <p:nvSpPr>
            <p:cNvPr id="13" name="TextBox 15">
              <a:extLst>
                <a:ext uri="{FF2B5EF4-FFF2-40B4-BE49-F238E27FC236}">
                  <a16:creationId xmlns:a16="http://schemas.microsoft.com/office/drawing/2014/main" id="{B230ED76-0824-44E4-8090-7051A96A71B1}"/>
                </a:ext>
              </a:extLst>
            </p:cNvPr>
            <p:cNvSpPr txBox="1"/>
            <p:nvPr/>
          </p:nvSpPr>
          <p:spPr>
            <a:xfrm>
              <a:off x="11728824" y="22370"/>
              <a:ext cx="9371003" cy="1974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3600" dirty="0" err="1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เป็นธุรกิจหอพักที่ให้บริการห้องเช่าที่ใกล้มหาวิทยาลัยขอนแก่น</a:t>
              </a:r>
              <a:r>
                <a:rPr lang="en-US" sz="3600" dirty="0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 </a:t>
              </a:r>
              <a:r>
                <a:rPr lang="en-US" sz="3600" dirty="0" err="1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มีตึกหอพักจำนวน</a:t>
              </a:r>
              <a:r>
                <a:rPr lang="en-US" sz="3600" dirty="0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 </a:t>
              </a:r>
              <a:endParaRPr lang="th-TH" sz="3600" dirty="0">
                <a:solidFill>
                  <a:srgbClr val="3097A8"/>
                </a:solidFill>
                <a:latin typeface="Browallia New" panose="020B0604020202020204" pitchFamily="34" charset="-34"/>
                <a:ea typeface="Sarabun"/>
                <a:cs typeface="Browallia New" panose="020B0604020202020204" pitchFamily="34" charset="-34"/>
              </a:endParaRPr>
            </a:p>
            <a:p>
              <a:r>
                <a:rPr lang="en-US" sz="3600" dirty="0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1 อาคารขนาด4ชั้น </a:t>
              </a:r>
              <a:r>
                <a:rPr lang="en-US" sz="3600" dirty="0" err="1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มีห้องพักจำนวน</a:t>
              </a:r>
              <a:r>
                <a:rPr lang="en-US" sz="3600" dirty="0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 46 </a:t>
              </a:r>
              <a:r>
                <a:rPr lang="en-US" sz="3600" dirty="0" err="1">
                  <a:solidFill>
                    <a:srgbClr val="3097A8"/>
                  </a:solidFill>
                  <a:latin typeface="Browallia New" panose="020B0604020202020204" pitchFamily="34" charset="-34"/>
                  <a:ea typeface="Sarabun"/>
                  <a:cs typeface="Browallia New" panose="020B0604020202020204" pitchFamily="34" charset="-34"/>
                </a:rPr>
                <a:t>ห้อง</a:t>
              </a:r>
              <a:endParaRPr lang="en-US" sz="3600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endParaRPr>
            </a:p>
          </p:txBody>
        </p:sp>
      </p:grp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2DBE3E0D-738B-4EC7-986C-D3A956EF9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73400" y="951014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2</a:t>
            </a:fld>
            <a:endParaRPr lang="en-US" sz="66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หมายเลขสไลด์ 7">
            <a:extLst>
              <a:ext uri="{FF2B5EF4-FFF2-40B4-BE49-F238E27FC236}">
                <a16:creationId xmlns:a16="http://schemas.microsoft.com/office/drawing/2014/main" id="{8299B1DF-A371-468F-AB5B-D0CCCE19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0839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20</a:t>
            </a:fld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0F508913-1DD5-446B-A756-E3D892C7CDF6}"/>
              </a:ext>
            </a:extLst>
          </p:cNvPr>
          <p:cNvSpPr txBox="1"/>
          <p:nvPr/>
        </p:nvSpPr>
        <p:spPr>
          <a:xfrm>
            <a:off x="609600" y="419100"/>
            <a:ext cx="510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Unit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odoni MT Black" panose="02070A03080606020203" pitchFamily="18" charset="0"/>
                <a:ea typeface="+mj-ea"/>
                <a:cs typeface="TH Kodchasal" panose="02000506000000020004" pitchFamily="2" charset="-34"/>
              </a:rPr>
              <a:t>Testing</a:t>
            </a:r>
            <a:endParaRPr lang="th-TH" sz="1100" dirty="0">
              <a:latin typeface="Bodoni MT Black" panose="02070A03080606020203" pitchFamily="18" charset="0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33E920D7-C3C0-4B9E-AE67-07CD1C388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399" y="393700"/>
            <a:ext cx="6545759" cy="863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6631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747230" y="1888251"/>
            <a:ext cx="662458" cy="95250"/>
          </a:xfrm>
          <a:prstGeom prst="rect">
            <a:avLst/>
          </a:prstGeom>
          <a:solidFill>
            <a:srgbClr val="F5F7F0"/>
          </a:solidFill>
        </p:spPr>
      </p:sp>
      <p:sp>
        <p:nvSpPr>
          <p:cNvPr id="3" name="AutoShape 3"/>
          <p:cNvSpPr/>
          <p:nvPr/>
        </p:nvSpPr>
        <p:spPr>
          <a:xfrm>
            <a:off x="7747230" y="8255874"/>
            <a:ext cx="633481" cy="95250"/>
          </a:xfrm>
          <a:prstGeom prst="rect">
            <a:avLst/>
          </a:prstGeom>
          <a:solidFill>
            <a:srgbClr val="F5F7F0"/>
          </a:solidFill>
        </p:spPr>
      </p:sp>
      <p:sp>
        <p:nvSpPr>
          <p:cNvPr id="4" name="AutoShape 4"/>
          <p:cNvSpPr/>
          <p:nvPr/>
        </p:nvSpPr>
        <p:spPr>
          <a:xfrm>
            <a:off x="7776207" y="6133333"/>
            <a:ext cx="604503" cy="95250"/>
          </a:xfrm>
          <a:prstGeom prst="rect">
            <a:avLst/>
          </a:prstGeom>
          <a:solidFill>
            <a:srgbClr val="F5F7F0"/>
          </a:solidFill>
        </p:spPr>
      </p:sp>
      <p:sp>
        <p:nvSpPr>
          <p:cNvPr id="5" name="AutoShape 5"/>
          <p:cNvSpPr/>
          <p:nvPr/>
        </p:nvSpPr>
        <p:spPr>
          <a:xfrm>
            <a:off x="7689275" y="4010792"/>
            <a:ext cx="691436" cy="95250"/>
          </a:xfrm>
          <a:prstGeom prst="rect">
            <a:avLst/>
          </a:prstGeom>
          <a:solidFill>
            <a:srgbClr val="F5F7F0"/>
          </a:solidFill>
        </p:spPr>
      </p:sp>
      <p:sp>
        <p:nvSpPr>
          <p:cNvPr id="6" name="AutoShape 6"/>
          <p:cNvSpPr/>
          <p:nvPr/>
        </p:nvSpPr>
        <p:spPr>
          <a:xfrm>
            <a:off x="-21928" y="-23235"/>
            <a:ext cx="7798135" cy="10431893"/>
          </a:xfrm>
          <a:prstGeom prst="rect">
            <a:avLst/>
          </a:prstGeom>
          <a:solidFill>
            <a:srgbClr val="F5F7F0"/>
          </a:solidFill>
        </p:spPr>
      </p:sp>
      <p:sp>
        <p:nvSpPr>
          <p:cNvPr id="7" name="AutoShape 7"/>
          <p:cNvSpPr/>
          <p:nvPr/>
        </p:nvSpPr>
        <p:spPr>
          <a:xfrm>
            <a:off x="1999450" y="1517594"/>
            <a:ext cx="4842425" cy="4694340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8" name="TextBox 8"/>
          <p:cNvSpPr txBox="1"/>
          <p:nvPr/>
        </p:nvSpPr>
        <p:spPr>
          <a:xfrm>
            <a:off x="457042" y="-237211"/>
            <a:ext cx="4870616" cy="1507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410"/>
              </a:lnSpc>
            </a:pPr>
            <a:r>
              <a:rPr lang="en-US" sz="6600" spc="335" dirty="0">
                <a:solidFill>
                  <a:srgbClr val="3097A8"/>
                </a:solidFill>
                <a:latin typeface="Bodoni MT Black" panose="02070A03080606020203" pitchFamily="18" charset="0"/>
                <a:cs typeface="ฟ้อนต์ Light Bold"/>
              </a:rPr>
              <a:t>Test error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8264800" y="8166421"/>
            <a:ext cx="275264" cy="275264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F7F0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8264800" y="6043326"/>
            <a:ext cx="275264" cy="275264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F7F0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8264800" y="3920785"/>
            <a:ext cx="275264" cy="275264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F7F0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264800" y="1790811"/>
            <a:ext cx="275264" cy="275264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F7F0"/>
            </a:solidFill>
          </p:spPr>
        </p:sp>
      </p:grpSp>
      <p:pic>
        <p:nvPicPr>
          <p:cNvPr id="31" name="รูปภาพ 30">
            <a:extLst>
              <a:ext uri="{FF2B5EF4-FFF2-40B4-BE49-F238E27FC236}">
                <a16:creationId xmlns:a16="http://schemas.microsoft.com/office/drawing/2014/main" id="{B03B3906-B43C-4090-82B3-0769BD239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662" y="1089025"/>
            <a:ext cx="7025465" cy="9091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ตัวแทนหมายเลขสไลด์ 8">
            <a:extLst>
              <a:ext uri="{FF2B5EF4-FFF2-40B4-BE49-F238E27FC236}">
                <a16:creationId xmlns:a16="http://schemas.microsoft.com/office/drawing/2014/main" id="{4C50803A-0F04-4586-B36E-3808FFBB3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73400" y="92964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pPr/>
              <a:t>21</a:t>
            </a:fld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983716" y="985234"/>
            <a:ext cx="15564116" cy="8316533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7D6D9375-0784-450A-966C-0D97036CEFB2}"/>
              </a:ext>
            </a:extLst>
          </p:cNvPr>
          <p:cNvSpPr txBox="1"/>
          <p:nvPr/>
        </p:nvSpPr>
        <p:spPr>
          <a:xfrm>
            <a:off x="762000" y="477401"/>
            <a:ext cx="541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Data Conversion</a:t>
            </a:r>
            <a:endParaRPr lang="th-TH" sz="6000" b="1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8D32EE4F-7732-418F-A6AA-AC5EC8940C14}"/>
              </a:ext>
            </a:extLst>
          </p:cNvPr>
          <p:cNvSpPr txBox="1"/>
          <p:nvPr/>
        </p:nvSpPr>
        <p:spPr>
          <a:xfrm>
            <a:off x="3467100" y="1866900"/>
            <a:ext cx="13868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          หอพักแกรนด์พาเลสเป็นหอพักที่มีการบันทึกข้อมูลในรูปแบบอิเล็กทรอนิกส์ไฟล์ โดยพนักงานงานที่ทำการจัดทำระบบใบแจ้งหนี้ (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User)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มีประสบการณ์ในการใช้โปรแกรมการทำงานบนคอมพิวเตอร์ซึ่งสามารถเข้าใจและใช้งานระบบใหม่ที่มีการทำงานเป็นแบบเว็บไซต์ได้อย่างรวดเร็ว ปัจจัยในการเปลี่ยนมาใช้ระบบใหม่ของเจ้าของระบบที่ต้องการคือ ระบบที่สามารถลดความผิดพลาดที่เกิดจากจดบันทึกใบแจ้งหนี้ ลดความซับซ้อนในการคำวณค่าบริการ สามารถเข้าถึงฐานข้อมูลที่ต้องใช้ได้อย่างรวดเร็ว โดยลักษณะการทำงานหรือรูปแบบงานโดยทั่วไปของพนักงานที่จัดทำใบแจ้งหนี้ (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Style)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สามารถที่จะให้เปลี่ยนมาใช้ทั้งระบบใหม่เลยทันทีไม่ต้องทำการปรับเปลี่ยนรูปแบบการทำงานหรือสถานที่ในการทำงาน (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Location)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สามารถนำระบบใหม่ไปทำการทดสอบได้ โดยจะทำการเปลี่ยนแปลงระบบแบบคู่ขนาน (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Direct changeover)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และส่วนของ 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Modules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สามารถเปลี่ยนแบบทั้งระบบ (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Whole system conversion) </a:t>
            </a:r>
            <a:r>
              <a:rPr lang="th-TH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คือการนำทั้งระบบไปให้ใช้ทั้งหมด </a:t>
            </a:r>
            <a:r>
              <a:rPr lang="en-US" sz="36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Data Dictionary</a:t>
            </a:r>
            <a:endParaRPr lang="th-TH" sz="3600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70F7373E-9455-414C-B5F7-6B9127EB4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52320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22</a:t>
            </a:fld>
            <a:endParaRPr lang="en-US" sz="6600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99450" y="1558344"/>
            <a:ext cx="15221750" cy="8080956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F5D7C4C4-1722-446F-9CE8-A6CDFE083EC6}"/>
              </a:ext>
            </a:extLst>
          </p:cNvPr>
          <p:cNvSpPr txBox="1"/>
          <p:nvPr/>
        </p:nvSpPr>
        <p:spPr>
          <a:xfrm>
            <a:off x="762000" y="851458"/>
            <a:ext cx="632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System Changeover</a:t>
            </a:r>
            <a:endParaRPr lang="th-TH" sz="6000" b="1" dirty="0">
              <a:solidFill>
                <a:srgbClr val="3097A8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1959AE5A-43D9-4311-8EE6-1A897B2A7B57}"/>
              </a:ext>
            </a:extLst>
          </p:cNvPr>
          <p:cNvSpPr txBox="1"/>
          <p:nvPr/>
        </p:nvSpPr>
        <p:spPr>
          <a:xfrm>
            <a:off x="2715425" y="2246022"/>
            <a:ext cx="14200975" cy="7227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แทนที่ระบบเก่าด้วยระบบใหม่</a:t>
            </a:r>
          </a:p>
          <a:p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        ระบบเก่าเป็นการบันทึกข้อมูลและจัดการไฟล์ข้อมูลด้วยโปรแกรม </a:t>
            </a:r>
            <a:r>
              <a:rPr lang="en-US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Excel </a:t>
            </a:r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ซึ่งเป็นระบบแบบฮาร์ดแวร์ ซึ่งระบบใหม่เป็นการจัดทำใบแจ้งหนี้ในรูปแบบของเว็บไซต์ ซึ่งฐานข้อมูลของหอพักไม่ได้มีขนาดใหญ่มากทำให้ใช้เซิร์ฟเวอร์ที่มีแรมและความเร็วในการประมวลผลเดิมได้ ทำให้สามารถทำการติดตั้งระบบใหม่ได้ทันที ไม่มีการเสียค่าใช้จ่ายเพิ่มเติม</a:t>
            </a:r>
          </a:p>
          <a:p>
            <a:endParaRPr lang="th-TH" sz="28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r>
              <a:rPr lang="th-TH" sz="3200" b="1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การเปลี่ยนขั้นตอนทางธุรกิจ</a:t>
            </a:r>
            <a:endParaRPr lang="en-US" sz="3200" dirty="0"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8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 ระบบใหม่จะทำการปรับเปลี่ยนรูปแบบใน</a:t>
            </a:r>
            <a:r>
              <a:rPr lang="th-TH" sz="2800" dirty="0" err="1"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การทำ</a:t>
            </a:r>
            <a:r>
              <a:rPr lang="th-TH" sz="28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ธุรกิจ เนื่องจากระบบใบแจ้งหนี้เป็นระบบที่เกิดขึ้นในการทำงานและบันทึกข้อมูลขอพนักงานที่ทำให้สะดวก รวดเร็ว และมีความถูกต้องมายิ่งขึ้นจึงไม่จำเป็นต้องเปลี่ยนข้อมูลหรือรูปแบบในการจัดเก็บของมูล แต่ในส่วนการให้บริการลูกค้าคือ การดำเนินแจ้งหนี้กับลูกค้านั้นจะต้องไม่การค้างชำระหนี้เกินเงินค่าประกันและไม่มีการแบ่งจ่ายค่าบริการเนื่องจากจะเกิดความซ้ำซ้อนในการออกใบแจ้งหนี้</a:t>
            </a: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3200" b="1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ฝึกอบรมผู้ใช้</a:t>
            </a:r>
            <a:endParaRPr lang="en-US" sz="3200" dirty="0"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8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พนักงานที่ทำการจัดทำใบแจ้งหนี้มีความสามารถใช้งานคอมพิวเตอร์มีประสบการณ์ในการใช้งานโปรแกรม </a:t>
            </a:r>
            <a:r>
              <a:rPr lang="en-US" sz="28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Excel </a:t>
            </a:r>
            <a:r>
              <a:rPr lang="th-TH" sz="28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ในการจัดทำใบแจ้งหนี้ในระบบเดิม ทำให้สามารถเข้าใจและใช้งานระบบใหม่ที่มีการทำงานเป็นแบบเว็บไซต์ได้อย่างรวดเร็ว เนื่องจากมีลักษณะการทำงานไม่แตกต่างจากเดิมมากเกินไป</a:t>
            </a:r>
            <a:endParaRPr lang="en-US" sz="2800" dirty="0"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endParaRPr lang="th-TH" sz="28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39666525-F1CD-4218-8185-A673A1726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97200" y="955861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23</a:t>
            </a:fld>
            <a:endParaRPr lang="en-US" sz="66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99450" y="1558344"/>
            <a:ext cx="15221750" cy="8080956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F5D7C4C4-1722-446F-9CE8-A6CDFE083EC6}"/>
              </a:ext>
            </a:extLst>
          </p:cNvPr>
          <p:cNvSpPr txBox="1"/>
          <p:nvPr/>
        </p:nvSpPr>
        <p:spPr>
          <a:xfrm>
            <a:off x="762000" y="876300"/>
            <a:ext cx="632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System Changeover</a:t>
            </a:r>
            <a:endParaRPr lang="th-TH" sz="6000" b="1" dirty="0">
              <a:solidFill>
                <a:srgbClr val="3097A8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1959AE5A-43D9-4311-8EE6-1A897B2A7B57}"/>
              </a:ext>
            </a:extLst>
          </p:cNvPr>
          <p:cNvSpPr txBox="1"/>
          <p:nvPr/>
        </p:nvSpPr>
        <p:spPr>
          <a:xfrm>
            <a:off x="2715425" y="2246022"/>
            <a:ext cx="1427717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การแปลงข้อมูลให้เหมาะสมกับระบบใหม่</a:t>
            </a:r>
          </a:p>
          <a:p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ระบบเก่ามรการจัดจัดเก็บข้อมูลในรูปแบบของไฟล์อิเล็กทรอนิกส์ ทำให้สามารถนำฐานของข้อมูลมาใช้กับระบบใหม่ได้ทันทีไม่ต้องทำการแปลงข้อมูลเป็นเก่ารูปแบบของไฟล์อิเล็กทรอนิกส์ และไม่ต้องทำการแปลงหรือปรับเปลี่ยน </a:t>
            </a:r>
            <a:r>
              <a:rPr lang="en-US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Data Dictionary </a:t>
            </a:r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เนื่องจากข้อมูลเดิมมีความสอดคล้องกับระบบใหม่</a:t>
            </a:r>
          </a:p>
          <a:p>
            <a:endParaRPr lang="th-TH" sz="28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r>
              <a:rPr lang="th-TH" sz="3200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กลยุทธ์การเปลี่ยนแปลงระบบ</a:t>
            </a:r>
          </a:p>
          <a:p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กลยุทธ์การเปลี่ยนแปลงระบบเลือกการเปลี่ยนแปลงแบบขนาน(</a:t>
            </a:r>
            <a:r>
              <a:rPr lang="en-US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Parallel changeover)  </a:t>
            </a:r>
            <a:r>
              <a:rPr lang="th-TH" sz="2800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เป็นการดำเนินการจัดทำระบบเก่าและใหม่ใช้งานไปพร้อมกันเพื่อทำการเปรียบเทียบว่า ระบบใหม่สามารถเขข้ามาแทนที่ระบบเก่าได้อย่างไม่เกิดปัญหา และเป็นการทดสอบว่าระบบใหม่สามารถทำได้การออกใบแจ้งหนี้สะดวกและรวดเร็วยิ่งขึ้น จนเกิดความมั่นใจจึงเป็นมาใช้ระบบใหม่โดยสมบูรณ์</a:t>
            </a: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24B356AB-E9DB-4B9E-B8BB-42AFB112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29322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24</a:t>
            </a:fld>
            <a:endParaRPr lang="en-US" sz="6600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67463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021373" y="-159379"/>
            <a:ext cx="10377136" cy="10605759"/>
          </a:xfrm>
          <a:prstGeom prst="rect">
            <a:avLst/>
          </a:prstGeom>
          <a:solidFill>
            <a:srgbClr val="3097A8"/>
          </a:solidFill>
        </p:spPr>
      </p:sp>
      <p:sp>
        <p:nvSpPr>
          <p:cNvPr id="29" name="AutoShape 29"/>
          <p:cNvSpPr/>
          <p:nvPr/>
        </p:nvSpPr>
        <p:spPr>
          <a:xfrm>
            <a:off x="1046587" y="1638300"/>
            <a:ext cx="6311698" cy="5794956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36" name="กล่องข้อความ 35">
            <a:extLst>
              <a:ext uri="{FF2B5EF4-FFF2-40B4-BE49-F238E27FC236}">
                <a16:creationId xmlns:a16="http://schemas.microsoft.com/office/drawing/2014/main" id="{DFA99DF4-4132-429A-BF07-A08887F12390}"/>
              </a:ext>
            </a:extLst>
          </p:cNvPr>
          <p:cNvSpPr txBox="1"/>
          <p:nvPr/>
        </p:nvSpPr>
        <p:spPr>
          <a:xfrm>
            <a:off x="304800" y="333223"/>
            <a:ext cx="92011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3097A8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System Support and Security</a:t>
            </a:r>
            <a:endParaRPr lang="th-TH" sz="4800" dirty="0">
              <a:solidFill>
                <a:srgbClr val="3097A8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37" name="กล่องข้อความ 36">
            <a:extLst>
              <a:ext uri="{FF2B5EF4-FFF2-40B4-BE49-F238E27FC236}">
                <a16:creationId xmlns:a16="http://schemas.microsoft.com/office/drawing/2014/main" id="{942D37C4-622C-40B6-A25D-FD0FDAD58138}"/>
              </a:ext>
            </a:extLst>
          </p:cNvPr>
          <p:cNvSpPr txBox="1"/>
          <p:nvPr/>
        </p:nvSpPr>
        <p:spPr>
          <a:xfrm>
            <a:off x="1524000" y="1943100"/>
            <a:ext cx="5562600" cy="441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3200" b="1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ระบบสนับสนุน </a:t>
            </a:r>
            <a:endParaRPr lang="en-US" sz="3200" dirty="0"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	ระบบสนับสนุนจะมีการจะจัดทำคู่มือการใช้งานให้แก้ผู้ใช้งาน และจะมีระยะเวลาในการตรวจเช็ค 3 ครั้งหลังจากการติดตั้งระบบ ได้แก่ 3 เดือน หลังจากการติดตั้งระบบ</a:t>
            </a:r>
            <a:r>
              <a:rPr lang="en-US" sz="32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,</a:t>
            </a:r>
            <a:r>
              <a:rPr lang="th-TH" sz="3200" dirty="0"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 6 เดือน หลังจากการติดตั้งระบบ และ 1 ปี หลังจากการติดตั้งระบบ จากนั้นผู้พัฒนาระบบให้มาบำรุงรักษาระบบทุกๆ 1 ปี</a:t>
            </a:r>
            <a:endParaRPr lang="en-US" sz="3200" dirty="0"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</p:txBody>
      </p:sp>
      <p:sp>
        <p:nvSpPr>
          <p:cNvPr id="39" name="กล่องข้อความ 38">
            <a:extLst>
              <a:ext uri="{FF2B5EF4-FFF2-40B4-BE49-F238E27FC236}">
                <a16:creationId xmlns:a16="http://schemas.microsoft.com/office/drawing/2014/main" id="{39E7A99B-2061-49A7-8586-875CB1B61735}"/>
              </a:ext>
            </a:extLst>
          </p:cNvPr>
          <p:cNvSpPr txBox="1"/>
          <p:nvPr/>
        </p:nvSpPr>
        <p:spPr>
          <a:xfrm>
            <a:off x="8382000" y="1409700"/>
            <a:ext cx="9428516" cy="749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800" b="1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ระบบความปลอดภัย</a:t>
            </a:r>
            <a:endParaRPr lang="en-US" sz="28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	มาตรการรักษาความปลอดภัยที่ดำเนินการเพื่อป้องกันระบบสามารถดำเนินมาตรการด้านความปลอดภัยได้ในแต่ละระดับต่อไปนี้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1. ทางกายภาพ เว็บไซต์ที่มีระบบคอมพิวเตอร์อยู่ในพื้นที่ของหอพัก อยู่ในพื้นที่ส่วนตัวของผู้ใช้งานระบบมีการห้ามบุคคลภายนอกที่ไม่เกี่ยวข้องเข้าใช้คอมพิวเตอร์ มีกล้องวงจรปิดตรวจสอบคนเข้าได้ และมีการปิดล็อคห้องทำงานเมื่อไม่ใช้งาน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2. มนุษย์ เฉพาะผู้ใช้ที่เหมาะสมเท่านั้นที่ต้องได้รับอนุญาตในการเข้าถึงระบบ ต้องหลีกเลี่ยงฟิชชิง (การรวบรวมข้อมูลที่เป็นความลับ) และ </a:t>
            </a:r>
            <a:r>
              <a:rPr lang="en-US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Dumpster Diving (</a:t>
            </a: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การรวบรวมข้อมูลพื้นฐานเพื่อให้ได้รับการเข้าถึงโดยไม่ได้รับอนุญาต) มีการใส่รหัสบนเครื่องคอมพิวเตอร์เพื่อป้องกันบุคคลอื่นเข้าใช้งาน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3. ระบบปฏิบัติการ ระบบจะป้องกันตัวเองจากการละเมิดความปลอดภัยโดยไม่ได้ตั้งใจหรือโดยเจตนา โดยมีการแสดงการแจ้งเตือนแก้ผู้ใช้งานทุกครั้งก่อนการแก้ไขใด ๆ ที่สำคัญ โดยเฉพาะการแก้ไขฐานข้อมูล และสามารถแจ้งเตือนนั้นไปยังผู้ใช้งานระบบ 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4. ระบบเครือข่าย ข้อมูลเกือบทั้งหมดถูกแบ่งปันระหว่างระบบต่าง ๆ ผ่านเครือข่าย การสกัดกั้นข้อมูลเหล่านี้อาจเป็นอันตรายเช่นเดียวกับการเจาะเข้าไปในคอมพิวเตอร์ ดังนั้นเครือข่ายจะได้รับการป้องกันอย่างเหมาะสมจากการโจมตีดังกล่าว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  <a:p>
            <a:pPr indent="457200">
              <a:lnSpc>
                <a:spcPct val="107000"/>
              </a:lnSpc>
              <a:spcAft>
                <a:spcPts val="800"/>
              </a:spcAft>
            </a:pP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โดยปกติโปรแกรม </a:t>
            </a:r>
            <a:r>
              <a:rPr lang="en-US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Anti</a:t>
            </a: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</a:t>
            </a:r>
            <a:r>
              <a:rPr lang="en-US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Malware </a:t>
            </a: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จะใช้เพื่อตรวจจับและกำจัดไวรัสและภัยคุกคามดังกล่าวเป็นระยะ ๆ นอกจากนี้เพื่อป้องกันระบบจากภัยคุกคามของเครือข่ายไฟ</a:t>
            </a:r>
            <a:r>
              <a:rPr lang="th-TH" sz="2400" dirty="0" err="1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ร์</a:t>
            </a: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วอ</a:t>
            </a:r>
            <a:r>
              <a:rPr lang="th-TH" sz="2400" dirty="0" err="1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ลล์</a:t>
            </a:r>
            <a:r>
              <a:rPr lang="th-TH" sz="2400" dirty="0">
                <a:solidFill>
                  <a:schemeClr val="bg1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ยังถูกใช้ด้วย</a:t>
            </a:r>
            <a:endParaRPr lang="en-US" sz="2400" dirty="0">
              <a:solidFill>
                <a:schemeClr val="bg1"/>
              </a:solidFill>
              <a:effectLst/>
              <a:latin typeface="Browallia New" panose="020B0604020202020204" pitchFamily="34" charset="-34"/>
              <a:ea typeface="Calibri" panose="020F0502020204030204" pitchFamily="34" charset="0"/>
              <a:cs typeface="Browallia New" panose="020B0604020202020204" pitchFamily="34" charset="-34"/>
            </a:endParaRP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8007EC6A-91C2-47F4-AB73-A122EB6A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70913" y="962415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25</a:t>
            </a:fld>
            <a:endParaRPr lang="en-US" sz="6600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621119" y="2506555"/>
            <a:ext cx="4842425" cy="5273890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sp>
        <p:nvSpPr>
          <p:cNvPr id="6" name="AutoShape 6"/>
          <p:cNvSpPr/>
          <p:nvPr/>
        </p:nvSpPr>
        <p:spPr>
          <a:xfrm>
            <a:off x="10505431" y="2506555"/>
            <a:ext cx="4842425" cy="5273890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650E593D-C099-4703-A014-0FE5357C4F51}"/>
              </a:ext>
            </a:extLst>
          </p:cNvPr>
          <p:cNvSpPr txBox="1"/>
          <p:nvPr/>
        </p:nvSpPr>
        <p:spPr>
          <a:xfrm>
            <a:off x="2940144" y="4000500"/>
            <a:ext cx="143256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chemeClr val="bg1"/>
                </a:solidFill>
                <a:latin typeface="Bodoni MT" panose="02070603080606020203" pitchFamily="18" charset="0"/>
              </a:rPr>
              <a:t>THANK YOU</a:t>
            </a:r>
            <a:endParaRPr lang="th-TH" sz="166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492066" y="3257377"/>
            <a:ext cx="13303868" cy="3622170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pic>
        <p:nvPicPr>
          <p:cNvPr id="17" name="รูปภาพ 16">
            <a:extLst>
              <a:ext uri="{FF2B5EF4-FFF2-40B4-BE49-F238E27FC236}">
                <a16:creationId xmlns:a16="http://schemas.microsoft.com/office/drawing/2014/main" id="{13FA3CE7-0DA3-43B6-AD5C-9245C7406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455" y="2781300"/>
            <a:ext cx="12495088" cy="53455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1B33788D-13AD-45CB-A64F-2378BBFD2026}"/>
              </a:ext>
            </a:extLst>
          </p:cNvPr>
          <p:cNvSpPr txBox="1"/>
          <p:nvPr/>
        </p:nvSpPr>
        <p:spPr>
          <a:xfrm>
            <a:off x="5334000" y="1218845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rgbClr val="3097A8"/>
                </a:solidFill>
                <a:latin typeface="Bodoni MT" panose="02070603080606020203" pitchFamily="18" charset="0"/>
              </a:rPr>
              <a:t>Business function </a:t>
            </a:r>
            <a:endParaRPr lang="th-TH" sz="7200" dirty="0">
              <a:solidFill>
                <a:srgbClr val="3097A8"/>
              </a:solidFill>
              <a:latin typeface="Bodoni MT" panose="02070603080606020203" pitchFamily="18" charset="0"/>
            </a:endParaRP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66C421DE-5864-495A-AE31-C3D32E964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4869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3</a:t>
            </a:fld>
            <a:endParaRPr lang="en-US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36199" y="266700"/>
            <a:ext cx="15215603" cy="1092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40"/>
              </a:lnSpc>
            </a:pPr>
            <a:r>
              <a:rPr lang="en-US" sz="6500" spc="65" dirty="0">
                <a:solidFill>
                  <a:srgbClr val="3097A8"/>
                </a:solidFill>
                <a:cs typeface="ฟ้อนต์ Light"/>
              </a:rPr>
              <a:t>Gantt Chat</a:t>
            </a:r>
          </a:p>
        </p:txBody>
      </p:sp>
      <p:pic>
        <p:nvPicPr>
          <p:cNvPr id="19" name="รูปภาพ 18">
            <a:extLst>
              <a:ext uri="{FF2B5EF4-FFF2-40B4-BE49-F238E27FC236}">
                <a16:creationId xmlns:a16="http://schemas.microsoft.com/office/drawing/2014/main" id="{CDFE610D-4E1E-459C-A568-B2480D28E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379" y="1790700"/>
            <a:ext cx="15795241" cy="7315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39DE73FB-B83C-4988-B9BD-249574F5C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37532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4</a:t>
            </a:fld>
            <a:endParaRPr lang="en-US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61437" y="0"/>
            <a:ext cx="9826563" cy="7273341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sp>
        <p:nvSpPr>
          <p:cNvPr id="5" name="TextBox 5"/>
          <p:cNvSpPr txBox="1"/>
          <p:nvPr/>
        </p:nvSpPr>
        <p:spPr>
          <a:xfrm>
            <a:off x="1028700" y="1021556"/>
            <a:ext cx="8463832" cy="1147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b="1" spc="225" dirty="0">
                <a:solidFill>
                  <a:srgbClr val="F5F7F0"/>
                </a:solidFill>
                <a:latin typeface="Bodoni MT" panose="02070603080606020203" pitchFamily="18" charset="0"/>
                <a:cs typeface="ฟ้อนต์ Light Bold"/>
              </a:rPr>
              <a:t>Context </a:t>
            </a:r>
          </a:p>
        </p:txBody>
      </p:sp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80F9A4BE-8626-4388-ABE4-3BB0D722B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47136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pPr/>
              <a:t>5</a:t>
            </a:fld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0182A48D-8B6F-4836-AD89-0011009C1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642" y="2154396"/>
            <a:ext cx="9289076" cy="74995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105400" y="-188346"/>
            <a:ext cx="13419778" cy="5331846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5C1700FA-376C-420C-BBE9-481848709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766850"/>
            <a:ext cx="12649200" cy="7977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ตัวแทนหมายเลขสไลด์ 2">
            <a:extLst>
              <a:ext uri="{FF2B5EF4-FFF2-40B4-BE49-F238E27FC236}">
                <a16:creationId xmlns:a16="http://schemas.microsoft.com/office/drawing/2014/main" id="{EF2B9245-A56D-4536-BDF8-FA1EF940B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334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pPr/>
              <a:t>6</a:t>
            </a:fld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A56EB7A7-6D0C-40FD-97EF-CE967E64D560}"/>
              </a:ext>
            </a:extLst>
          </p:cNvPr>
          <p:cNvSpPr txBox="1"/>
          <p:nvPr/>
        </p:nvSpPr>
        <p:spPr>
          <a:xfrm>
            <a:off x="609600" y="571500"/>
            <a:ext cx="563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odoni MT Black" panose="02070A03080606020203" pitchFamily="18" charset="0"/>
                <a:cs typeface="Aldhabi" panose="020B0604020202020204" pitchFamily="2" charset="-78"/>
              </a:rPr>
              <a:t>DFD</a:t>
            </a:r>
            <a:endParaRPr lang="th-TH" sz="96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ตัวแทนหมายเลขสไลด์ 13">
            <a:extLst>
              <a:ext uri="{FF2B5EF4-FFF2-40B4-BE49-F238E27FC236}">
                <a16:creationId xmlns:a16="http://schemas.microsoft.com/office/drawing/2014/main" id="{DCBF6DEF-7567-418D-86FB-AAAC3F0A5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7340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000" smtClean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pPr/>
              <a:t>7</a:t>
            </a:fld>
            <a:endParaRPr lang="en-US" sz="6000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53878FA-3656-4CE4-BC41-7A33AB30F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738330"/>
            <a:ext cx="2416115" cy="1636034"/>
          </a:xfrm>
          <a:prstGeom prst="rect">
            <a:avLst/>
          </a:prstGeom>
          <a:solidFill>
            <a:srgbClr val="FFFFFF"/>
          </a:solidFill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-ข้อมูลมิเตอร์ไฟฟ้า</a:t>
            </a:r>
            <a:endParaRPr kumimoji="0" lang="en-US" altLang="th-TH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-ข้อมูลห้องพัก</a:t>
            </a:r>
            <a:endParaRPr kumimoji="0" lang="en-US" altLang="th-TH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-ข้อมูลลูกค้า</a:t>
            </a:r>
            <a:endParaRPr lang="th-TH" altLang="th-TH" sz="2800" dirty="0">
              <a:solidFill>
                <a:srgbClr val="000000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3C06B074-E537-4A4D-B493-63AD234EA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0757" y="2762926"/>
            <a:ext cx="1600200" cy="674687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h-TH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cs typeface="Browallia New" panose="020B0604020202020204" pitchFamily="34" charset="-34"/>
              </a:rPr>
              <a:t>INPUT</a:t>
            </a:r>
            <a:endParaRPr kumimoji="0" lang="th-TH" altLang="th-TH" sz="6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CBA541A1-BBAD-4DD2-9032-388EE409A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8446" y="3772800"/>
            <a:ext cx="2286000" cy="1601545"/>
          </a:xfrm>
          <a:prstGeom prst="rect">
            <a:avLst/>
          </a:prstGeom>
          <a:solidFill>
            <a:srgbClr val="FFFFFF"/>
          </a:solidFill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-คำนวณค่าห้อง</a:t>
            </a:r>
            <a:endParaRPr kumimoji="0" lang="en-US" altLang="th-TH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-ออกใบแจ้งหนี้</a:t>
            </a:r>
            <a:endParaRPr kumimoji="0" lang="th-TH" altLang="th-TH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4E2171BF-5657-4EF4-A63D-666855B76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0" y="3772806"/>
            <a:ext cx="2286000" cy="1601535"/>
          </a:xfrm>
          <a:prstGeom prst="rect">
            <a:avLst/>
          </a:prstGeom>
          <a:solidFill>
            <a:srgbClr val="FFFFFF"/>
          </a:solidFill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-ใบแจ้งหนี้</a:t>
            </a:r>
            <a:endParaRPr kumimoji="0" lang="en-US" altLang="th-TH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th-TH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-ข้อมูลการชำระเงิน</a:t>
            </a:r>
            <a:endParaRPr kumimoji="0" lang="th-TH" altLang="th-TH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6BFCA74A-359E-4061-B6B7-B683178ABC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8447" y="2733674"/>
            <a:ext cx="2285999" cy="70394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h-TH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PROCESS</a:t>
            </a:r>
            <a:endParaRPr kumimoji="0" lang="th-TH" altLang="th-TH" sz="6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AF089B09-2F48-44E5-AAD9-FBDB7EDD95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34900" y="2733674"/>
            <a:ext cx="1600200" cy="703939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h-TH" sz="4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Browallia New" panose="020B0604020202020204" pitchFamily="34" charset="-34"/>
                <a:ea typeface="Calibri" panose="020F0502020204030204" pitchFamily="34" charset="0"/>
                <a:cs typeface="Browallia New" panose="020B0604020202020204" pitchFamily="34" charset="-34"/>
              </a:rPr>
              <a:t>OUTPUT</a:t>
            </a:r>
            <a:endParaRPr kumimoji="0" lang="th-TH" altLang="th-TH" sz="6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22" name="Rectangle 7">
            <a:extLst>
              <a:ext uri="{FF2B5EF4-FFF2-40B4-BE49-F238E27FC236}">
                <a16:creationId xmlns:a16="http://schemas.microsoft.com/office/drawing/2014/main" id="{4AD8E90C-35C7-4C24-97F2-96C68599DF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2875" y="276490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h-TH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43DB2009-9EE8-44E4-A5FA-8B995ECD18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2875" y="299350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h-TH"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  <p:cxnSp>
        <p:nvCxnSpPr>
          <p:cNvPr id="25" name="ลูกศรเชื่อมต่อแบบตรง 24">
            <a:extLst>
              <a:ext uri="{FF2B5EF4-FFF2-40B4-BE49-F238E27FC236}">
                <a16:creationId xmlns:a16="http://schemas.microsoft.com/office/drawing/2014/main" id="{333191F8-62B0-421E-970E-3A5D92291280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5768915" y="4556347"/>
            <a:ext cx="1989531" cy="172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>
            <a:extLst>
              <a:ext uri="{FF2B5EF4-FFF2-40B4-BE49-F238E27FC236}">
                <a16:creationId xmlns:a16="http://schemas.microsoft.com/office/drawing/2014/main" id="{C7622A13-DDCB-45E2-B8E2-366BF89A1385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10044446" y="4539121"/>
            <a:ext cx="2147554" cy="344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กล่องข้อความ 31">
            <a:extLst>
              <a:ext uri="{FF2B5EF4-FFF2-40B4-BE49-F238E27FC236}">
                <a16:creationId xmlns:a16="http://schemas.microsoft.com/office/drawing/2014/main" id="{13B5AA83-1C7C-4529-97F2-91B1F65B0B29}"/>
              </a:ext>
            </a:extLst>
          </p:cNvPr>
          <p:cNvSpPr txBox="1"/>
          <p:nvPr/>
        </p:nvSpPr>
        <p:spPr>
          <a:xfrm>
            <a:off x="990600" y="495300"/>
            <a:ext cx="12344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INPUT &amp; OUTPUT </a:t>
            </a:r>
            <a:r>
              <a:rPr lang="th-TH" sz="6000" b="1" dirty="0">
                <a:solidFill>
                  <a:schemeClr val="bg1"/>
                </a:solidFill>
                <a:latin typeface="Browallia New" panose="020B0604020202020204" pitchFamily="34" charset="-34"/>
                <a:cs typeface="Browallia New" panose="020B0604020202020204" pitchFamily="34" charset="-34"/>
              </a:rPr>
              <a:t>ของระบบใหม่</a:t>
            </a:r>
            <a:endParaRPr lang="th-TH" sz="5400" b="1" dirty="0">
              <a:solidFill>
                <a:schemeClr val="bg1"/>
              </a:solidFill>
              <a:latin typeface="Browallia New" panose="020B0604020202020204" pitchFamily="34" charset="-34"/>
              <a:cs typeface="Browallia New" panose="020B0604020202020204" pitchFamily="34" charset="-3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97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/>
          <p:cNvSpPr/>
          <p:nvPr/>
        </p:nvSpPr>
        <p:spPr>
          <a:xfrm>
            <a:off x="2286000" y="956826"/>
            <a:ext cx="11239824" cy="8000194"/>
          </a:xfrm>
          <a:prstGeom prst="rect">
            <a:avLst/>
          </a:prstGeom>
          <a:solidFill>
            <a:srgbClr val="F5F7F0">
              <a:alpha val="14901"/>
            </a:srgbClr>
          </a:solidFill>
        </p:spPr>
      </p:sp>
      <p:sp>
        <p:nvSpPr>
          <p:cNvPr id="19" name="ตัวแทนหมายเลขสไลด์ 18">
            <a:extLst>
              <a:ext uri="{FF2B5EF4-FFF2-40B4-BE49-F238E27FC236}">
                <a16:creationId xmlns:a16="http://schemas.microsoft.com/office/drawing/2014/main" id="{653511CC-6B60-4138-BE92-20D7427E5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563100"/>
            <a:ext cx="22860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pPr/>
              <a:t>8</a:t>
            </a:fld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E6CBD0A6-CE7B-421E-9F14-8472D4E8C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35895"/>
            <a:ext cx="460414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h-TH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Data Dictionary of Data Store </a:t>
            </a:r>
            <a:endParaRPr kumimoji="0" lang="en-US" altLang="th-TH" sz="6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" name="รูปภาพ 25">
            <a:extLst>
              <a:ext uri="{FF2B5EF4-FFF2-40B4-BE49-F238E27FC236}">
                <a16:creationId xmlns:a16="http://schemas.microsoft.com/office/drawing/2014/main" id="{56981986-025A-40D0-B28D-40FDE9DE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564" y="335895"/>
            <a:ext cx="7662092" cy="96923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133600" y="893392"/>
            <a:ext cx="13767509" cy="8974508"/>
          </a:xfrm>
          <a:prstGeom prst="rect">
            <a:avLst/>
          </a:prstGeom>
          <a:solidFill>
            <a:srgbClr val="3097A8">
              <a:alpha val="1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3581400" y="114300"/>
            <a:ext cx="8724900" cy="1126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000"/>
              </a:lnSpc>
            </a:pPr>
            <a:r>
              <a:rPr lang="en-US" sz="7200" b="1" spc="225" dirty="0">
                <a:solidFill>
                  <a:srgbClr val="3097A8"/>
                </a:solidFill>
                <a:latin typeface="Bodoni MT" panose="02070603080606020203" pitchFamily="18" charset="0"/>
                <a:cs typeface="ฟ้อนต์ Light Bold"/>
              </a:rPr>
              <a:t>Output</a:t>
            </a:r>
            <a:r>
              <a:rPr lang="en-US" sz="6000" spc="225" dirty="0">
                <a:solidFill>
                  <a:srgbClr val="3097A8"/>
                </a:solidFill>
                <a:cs typeface="ฟ้อนต์ Light Bold"/>
              </a:rPr>
              <a:t> </a:t>
            </a:r>
            <a:r>
              <a:rPr lang="th-TH" sz="6000" spc="225" dirty="0">
                <a:solidFill>
                  <a:srgbClr val="3097A8"/>
                </a:solidFill>
                <a:cs typeface="ฟ้อนต์ Light Bold"/>
              </a:rPr>
              <a:t>ใบแจ้งหนี้</a:t>
            </a:r>
            <a:endParaRPr lang="en-US" sz="6000" spc="225" dirty="0">
              <a:solidFill>
                <a:srgbClr val="3097A8"/>
              </a:solidFill>
              <a:cs typeface="ฟ้อนต์ Light Bold"/>
            </a:endParaRPr>
          </a:p>
        </p:txBody>
      </p:sp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7B64E30B-CB8C-4E3E-AC02-F7FDD11BF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394680"/>
            <a:ext cx="10515600" cy="8066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8F49E5E3-3DCD-4377-9760-73647BF3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01109" y="95027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latin typeface="Aharoni" panose="02010803020104030203" pitchFamily="2" charset="-79"/>
                <a:cs typeface="Aharoni" panose="02010803020104030203" pitchFamily="2" charset="-79"/>
              </a:rPr>
              <a:pPr/>
              <a:t>9</a:t>
            </a:fld>
            <a:endParaRPr lang="en-US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1074</Words>
  <Application>Microsoft Office PowerPoint</Application>
  <PresentationFormat>Custom</PresentationFormat>
  <Paragraphs>90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Bodoni MT</vt:lpstr>
      <vt:lpstr>Arial</vt:lpstr>
      <vt:lpstr>TH SarabunPSK</vt:lpstr>
      <vt:lpstr>Light Bold</vt:lpstr>
      <vt:lpstr>Bodoni MT Black</vt:lpstr>
      <vt:lpstr>Calibri</vt:lpstr>
      <vt:lpstr>Browallia New</vt:lpstr>
      <vt:lpstr>Aharoni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การประกาศขายอสังหาริมทรัพย์ สีขาวและสีน้ำเงิน</dc:title>
  <dc:creator>BeBeam</dc:creator>
  <cp:lastModifiedBy>Siripat Jankhuang</cp:lastModifiedBy>
  <cp:revision>28</cp:revision>
  <dcterms:created xsi:type="dcterms:W3CDTF">2006-08-16T00:00:00Z</dcterms:created>
  <dcterms:modified xsi:type="dcterms:W3CDTF">2022-02-27T02:14:16Z</dcterms:modified>
  <dc:identifier>DAEZ7aDXR-M</dc:identifier>
</cp:coreProperties>
</file>

<file path=docProps/thumbnail.jpeg>
</file>